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77" r:id="rId1"/>
  </p:sldMasterIdLst>
  <p:notesMasterIdLst>
    <p:notesMasterId r:id="rId28"/>
  </p:notesMasterIdLst>
  <p:sldIdLst>
    <p:sldId id="256" r:id="rId2"/>
    <p:sldId id="330" r:id="rId3"/>
    <p:sldId id="351" r:id="rId4"/>
    <p:sldId id="288" r:id="rId5"/>
    <p:sldId id="332" r:id="rId6"/>
    <p:sldId id="258" r:id="rId7"/>
    <p:sldId id="289" r:id="rId8"/>
    <p:sldId id="333" r:id="rId9"/>
    <p:sldId id="334" r:id="rId10"/>
    <p:sldId id="259" r:id="rId11"/>
    <p:sldId id="336" r:id="rId12"/>
    <p:sldId id="337" r:id="rId13"/>
    <p:sldId id="339" r:id="rId14"/>
    <p:sldId id="350" r:id="rId15"/>
    <p:sldId id="341" r:id="rId16"/>
    <p:sldId id="342" r:id="rId17"/>
    <p:sldId id="343" r:id="rId18"/>
    <p:sldId id="344" r:id="rId19"/>
    <p:sldId id="346" r:id="rId20"/>
    <p:sldId id="347" r:id="rId21"/>
    <p:sldId id="348" r:id="rId22"/>
    <p:sldId id="340" r:id="rId23"/>
    <p:sldId id="326" r:id="rId24"/>
    <p:sldId id="327" r:id="rId25"/>
    <p:sldId id="338" r:id="rId26"/>
    <p:sldId id="329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bdoulaye Seck" initials="AS" lastIdx="7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04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715D74-577B-44E0-B4A0-56439C4B3136}" type="datetimeFigureOut">
              <a:rPr lang="en-US" smtClean="0"/>
              <a:t>5/11/2016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490C46-0ED8-47E6-A2D8-24346A5DC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8919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5CF9BC38-1B13-4461-B25C-C28938C03635}" type="datetime1">
              <a:rPr lang="en-US" smtClean="0"/>
              <a:t>5/11/2016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E3C19-E4DD-4858-9830-4CE467273D0B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52163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AF80E-3F09-4BA9-9AC0-DE95D45A4891}" type="datetime1">
              <a:rPr lang="en-US" smtClean="0"/>
              <a:t>5/11/2016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2C974-70CC-4A18-91FE-093C988277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7609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762000"/>
            <a:ext cx="1971675" cy="5410200"/>
          </a:xfrm>
        </p:spPr>
        <p:txBody>
          <a:bodyPr vert="eaVert" lIns="45720" tIns="91440" rIns="45720" bIns="9144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1" y="762000"/>
            <a:ext cx="5686425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FBD19-0B4D-4130-A6EB-65752960DAF6}" type="datetime1">
              <a:rPr lang="en-US" smtClean="0"/>
              <a:t>5/11/2016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E3C19-E4DD-4858-9830-4CE467273D0B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7543800" y="173563"/>
            <a:ext cx="0" cy="6858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55048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23F83-0DC7-4807-BA92-1EAC779BF6F1}" type="datetime1">
              <a:rPr lang="en-US" smtClean="0"/>
              <a:t>5/11/2016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2C974-70CC-4A18-91FE-093C988277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9512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Freeform 10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b="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E27C3-F0F6-49EB-A652-E67935E43A7D}" type="datetime1">
              <a:rPr lang="en-US" smtClean="0"/>
              <a:t>5/11/2016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2C974-70CC-4A18-91FE-093C9882774C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36994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6" y="2286000"/>
            <a:ext cx="35661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2286000"/>
            <a:ext cx="35661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67437-3AD7-431B-B900-8375645C0471}" type="datetime1">
              <a:rPr lang="en-US" smtClean="0"/>
              <a:t>5/11/2016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2C974-70CC-4A18-91FE-093C988277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6790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56616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1990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2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990" y="2967788"/>
            <a:ext cx="356616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599E6-6C78-486E-ACBD-29043B3157E0}" type="datetime1">
              <a:rPr lang="en-US" smtClean="0"/>
              <a:t>5/11/2016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2C974-70CC-4A18-91FE-093C988277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7917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95334-AA5B-4EDB-9E68-37F1665023F2}" type="datetime1">
              <a:rPr lang="en-US" smtClean="0"/>
              <a:t>5/11/2016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2C974-70CC-4A18-91FE-093C988277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9357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19823-FED9-40B4-8B39-4B54C6330385}" type="datetime1">
              <a:rPr lang="en-US" smtClean="0"/>
              <a:t>5/11/2016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2C974-70CC-4A18-91FE-093C988277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6822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8096" y="471509"/>
            <a:ext cx="329184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822960"/>
            <a:ext cx="4258818" cy="518464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096" y="2257506"/>
            <a:ext cx="329184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1789B-75D0-472D-B817-7CA28FABB50C}" type="datetime1">
              <a:rPr lang="en-US" smtClean="0"/>
              <a:t>5/11/2016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2C974-70CC-4A18-91FE-093C988277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8059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8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9141714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0" y="4960138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78060-504F-4D08-92B7-6FD57393B73A}" type="datetime1">
              <a:rPr lang="en-US" smtClean="0"/>
              <a:t>5/11/2016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2C974-70CC-4A18-91FE-093C9882774C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81971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286000"/>
            <a:ext cx="7290055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8097" y="6470704"/>
            <a:ext cx="161560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F9B3FBE3-D8AE-49D8-B24B-7AF44CB2C77A}" type="datetime1">
              <a:rPr lang="en-US" smtClean="0"/>
              <a:t>5/11/2016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2200" y="6470704"/>
            <a:ext cx="4426094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B2A2C974-70CC-4A18-91FE-093C9882774C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0816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8" r:id="rId1"/>
    <p:sldLayoutId id="2147483879" r:id="rId2"/>
    <p:sldLayoutId id="2147483880" r:id="rId3"/>
    <p:sldLayoutId id="2147483881" r:id="rId4"/>
    <p:sldLayoutId id="2147483882" r:id="rId5"/>
    <p:sldLayoutId id="2147483883" r:id="rId6"/>
    <p:sldLayoutId id="2147483884" r:id="rId7"/>
    <p:sldLayoutId id="2147483885" r:id="rId8"/>
    <p:sldLayoutId id="2147483886" r:id="rId9"/>
    <p:sldLayoutId id="2147483887" r:id="rId10"/>
    <p:sldLayoutId id="2147483888" r:id="rId11"/>
  </p:sldLayoutIdLst>
  <p:hf hdr="0" ft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ift-fund.org/blog/news-blog/unleashing-myanmar&#8217;s-agricultural-potential" TargetMode="External"/><Relationship Id="rId2" Type="http://schemas.openxmlformats.org/officeDocument/2006/relationships/hyperlink" Target="http://www.lift-fund.org/myanmar-analysis-farm-production-economics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4935114"/>
            <a:ext cx="5943600" cy="1559772"/>
          </a:xfrm>
        </p:spPr>
        <p:txBody>
          <a:bodyPr>
            <a:noAutofit/>
          </a:bodyPr>
          <a:lstStyle/>
          <a:p>
            <a:pPr algn="l"/>
            <a:r>
              <a:rPr lang="en-US" sz="4800" dirty="0" smtClean="0"/>
              <a:t>report launch </a:t>
            </a:r>
            <a:br>
              <a:rPr lang="en-US" sz="4800" dirty="0" smtClean="0"/>
            </a:br>
            <a:r>
              <a:rPr lang="en-US" sz="4800" dirty="0" smtClean="0"/>
              <a:t>may 11, 2016</a:t>
            </a:r>
            <a:br>
              <a:rPr lang="en-US" sz="4800" dirty="0" smtClean="0"/>
            </a:br>
            <a:r>
              <a:rPr lang="en-US" sz="4800" dirty="0" smtClean="0"/>
              <a:t>Yangon, myanmar </a:t>
            </a: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77000" y="5105400"/>
            <a:ext cx="2590800" cy="1219200"/>
          </a:xfrm>
        </p:spPr>
        <p:txBody>
          <a:bodyPr>
            <a:normAutofit/>
          </a:bodyPr>
          <a:lstStyle/>
          <a:p>
            <a:r>
              <a:rPr lang="en-US" b="1" i="1" dirty="0" smtClean="0">
                <a:solidFill>
                  <a:srgbClr val="0070C0"/>
                </a:solidFill>
              </a:rPr>
              <a:t>Dr. Sergiy Zorya</a:t>
            </a:r>
          </a:p>
          <a:p>
            <a:r>
              <a:rPr lang="en-US" b="1" i="1" dirty="0" smtClean="0">
                <a:solidFill>
                  <a:srgbClr val="0070C0"/>
                </a:solidFill>
              </a:rPr>
              <a:t>Agriculture </a:t>
            </a:r>
            <a:r>
              <a:rPr lang="en-US" b="1" i="1" dirty="0" err="1" smtClean="0">
                <a:solidFill>
                  <a:srgbClr val="0070C0"/>
                </a:solidFill>
              </a:rPr>
              <a:t>Programme</a:t>
            </a:r>
            <a:r>
              <a:rPr lang="en-US" b="1" i="1" dirty="0" smtClean="0">
                <a:solidFill>
                  <a:srgbClr val="0070C0"/>
                </a:solidFill>
              </a:rPr>
              <a:t> Coordinator in Southeast Asia</a:t>
            </a:r>
          </a:p>
          <a:p>
            <a:r>
              <a:rPr lang="en-US" b="1" i="1" dirty="0" smtClean="0">
                <a:solidFill>
                  <a:srgbClr val="0070C0"/>
                </a:solidFill>
              </a:rPr>
              <a:t>The World Bank</a:t>
            </a:r>
            <a:endParaRPr lang="en-US" b="1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2417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Survey Sections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8096" y="1905000"/>
            <a:ext cx="7918704" cy="4221163"/>
          </a:xfrm>
        </p:spPr>
        <p:txBody>
          <a:bodyPr>
            <a:normAutofit lnSpcReduction="10000"/>
          </a:bodyPr>
          <a:lstStyle/>
          <a:p>
            <a:endParaRPr lang="en-US" dirty="0" smtClean="0"/>
          </a:p>
          <a:p>
            <a:r>
              <a:rPr lang="en-US" dirty="0" smtClean="0"/>
              <a:t>Demography</a:t>
            </a:r>
          </a:p>
          <a:p>
            <a:r>
              <a:rPr lang="en-US" dirty="0" smtClean="0"/>
              <a:t>Education</a:t>
            </a:r>
          </a:p>
          <a:p>
            <a:r>
              <a:rPr lang="en-US" dirty="0" smtClean="0"/>
              <a:t>Assets and access to services</a:t>
            </a:r>
          </a:p>
          <a:p>
            <a:r>
              <a:rPr lang="en-US" dirty="0" smtClean="0"/>
              <a:t>Farm land (size, land use rights, taxes, rents, land use)</a:t>
            </a:r>
          </a:p>
          <a:p>
            <a:endParaRPr lang="en-US" dirty="0" smtClean="0"/>
          </a:p>
          <a:p>
            <a:r>
              <a:rPr lang="en-US" dirty="0" smtClean="0"/>
              <a:t>Production of rice</a:t>
            </a:r>
          </a:p>
          <a:p>
            <a:r>
              <a:rPr lang="en-US" dirty="0" smtClean="0"/>
              <a:t>Consumption of rice</a:t>
            </a:r>
          </a:p>
          <a:p>
            <a:r>
              <a:rPr lang="en-US" dirty="0" smtClean="0"/>
              <a:t>Production of other crops</a:t>
            </a:r>
            <a:br>
              <a:rPr lang="en-US" dirty="0" smtClean="0"/>
            </a:br>
            <a:r>
              <a:rPr lang="en-US" dirty="0" smtClean="0"/>
              <a:t> (maize, groundnuts, sesame, sunflower, beans and pulses)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2C974-70CC-4A18-91FE-093C9882774C}" type="slidenum">
              <a:rPr lang="en-US" smtClean="0"/>
              <a:t>10</a:t>
            </a:fld>
            <a:endParaRPr lang="en-US"/>
          </a:p>
        </p:txBody>
      </p:sp>
      <p:sp>
        <p:nvSpPr>
          <p:cNvPr id="5" name="Right Brace 4"/>
          <p:cNvSpPr/>
          <p:nvPr/>
        </p:nvSpPr>
        <p:spPr>
          <a:xfrm>
            <a:off x="6438900" y="1819789"/>
            <a:ext cx="606425" cy="2028979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167200" y="2537254"/>
            <a:ext cx="16414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Household module</a:t>
            </a:r>
            <a:endParaRPr lang="en-US" b="1" dirty="0"/>
          </a:p>
        </p:txBody>
      </p:sp>
      <p:sp>
        <p:nvSpPr>
          <p:cNvPr id="7" name="Right Brace 6"/>
          <p:cNvSpPr/>
          <p:nvPr/>
        </p:nvSpPr>
        <p:spPr>
          <a:xfrm>
            <a:off x="6705600" y="4508660"/>
            <a:ext cx="685800" cy="1434939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728333" y="4902963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Production module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769874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3071" y="2057400"/>
            <a:ext cx="7290054" cy="1499616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en-US" u="sng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Detailed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</a:t>
            </a:r>
            <a:r>
              <a:rPr lang="en-US" u="sng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consistent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crop budgets</a:t>
            </a:r>
            <a:endParaRPr lang="en-US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2C974-70CC-4A18-91FE-093C9882774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447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2C974-70CC-4A18-91FE-093C9882774C}" type="slidenum">
              <a:rPr lang="en-US" smtClean="0"/>
              <a:t>12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1079" y="381000"/>
            <a:ext cx="6801841" cy="624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240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2C974-70CC-4A18-91FE-093C9882774C}" type="slidenum">
              <a:rPr lang="en-US" smtClean="0"/>
              <a:t>13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1" y="304800"/>
            <a:ext cx="7137400" cy="6440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9762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8090154" cy="1499616"/>
          </a:xfrm>
        </p:spPr>
        <p:txBody>
          <a:bodyPr>
            <a:normAutofit fontScale="90000"/>
          </a:bodyPr>
          <a:lstStyle/>
          <a:p>
            <a:r>
              <a:rPr lang="en-US" dirty="0"/>
              <a:t>In Myanmar, </a:t>
            </a:r>
            <a:r>
              <a:rPr lang="en-US" dirty="0" smtClean="0"/>
              <a:t>Pulses </a:t>
            </a:r>
            <a:r>
              <a:rPr lang="en-US" dirty="0"/>
              <a:t>and Oilseeds are </a:t>
            </a:r>
            <a:r>
              <a:rPr lang="en-US" dirty="0" smtClean="0"/>
              <a:t>more profitable and less costly to produce than paddy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2C974-70CC-4A18-91FE-093C9882774C}" type="slidenum">
              <a:rPr lang="en-US" smtClean="0"/>
              <a:t>14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0054380"/>
              </p:ext>
            </p:extLst>
          </p:nvPr>
        </p:nvGraphicFramePr>
        <p:xfrm>
          <a:off x="609600" y="2362200"/>
          <a:ext cx="8048625" cy="37338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52600"/>
                <a:gridCol w="1374987"/>
                <a:gridCol w="1769322"/>
                <a:gridCol w="1769322"/>
                <a:gridCol w="1382394"/>
              </a:tblGrid>
              <a:tr h="746760"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Net margin, </a:t>
                      </a:r>
                      <a:br>
                        <a:rPr lang="en-US" sz="1600">
                          <a:effectLst/>
                        </a:rPr>
                      </a:br>
                      <a:r>
                        <a:rPr lang="en-US" sz="1600">
                          <a:effectLst/>
                        </a:rPr>
                        <a:t>$/ha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Labor productivity, $/day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Production costs, $/ha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Labor use, days/ha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</a:tr>
              <a:tr h="373380"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Monsoon paddy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114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4.75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510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103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</a:tr>
              <a:tr h="373380"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Dry season paddy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246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9.20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626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63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</a:tr>
              <a:tr h="373380"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Black gram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267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9.29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237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45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</a:tr>
              <a:tr h="373380"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Green gram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581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15.92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355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51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</a:tr>
              <a:tr h="373380"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Chickpeas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141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6.85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266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42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</a:tr>
              <a:tr h="373380"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Groundnuts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324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8.32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421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65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</a:tr>
              <a:tr h="373380"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Sesame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202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8.54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217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44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</a:tr>
              <a:tr h="373380"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Sunflower seeds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377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15.68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121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30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59956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6644" y="2286000"/>
            <a:ext cx="7290054" cy="1499616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en-US" u="sng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Consistent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</a:t>
            </a:r>
            <a:r>
              <a:rPr lang="en-US" u="sng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Interesting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International Comparisons </a:t>
            </a:r>
            <a:endParaRPr lang="en-US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2C974-70CC-4A18-91FE-093C9882774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893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Survey Focus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076123"/>
            <a:ext cx="8001000" cy="4373563"/>
          </a:xfrm>
        </p:spPr>
        <p:txBody>
          <a:bodyPr>
            <a:normAutofit/>
          </a:bodyPr>
          <a:lstStyle/>
          <a:p>
            <a:r>
              <a:rPr lang="en-US" dirty="0" smtClean="0"/>
              <a:t>This survey is not a farm census and is not country representative</a:t>
            </a:r>
          </a:p>
          <a:p>
            <a:r>
              <a:rPr lang="en-US" dirty="0"/>
              <a:t>The survey </a:t>
            </a:r>
            <a:r>
              <a:rPr lang="en-US" dirty="0" smtClean="0"/>
              <a:t>covers production level, neither supply </a:t>
            </a:r>
            <a:r>
              <a:rPr lang="en-US" dirty="0"/>
              <a:t>and value </a:t>
            </a:r>
            <a:r>
              <a:rPr lang="en-US" dirty="0" smtClean="0"/>
              <a:t>chains nor </a:t>
            </a:r>
            <a:r>
              <a:rPr lang="en-US" dirty="0"/>
              <a:t>institutional factors   </a:t>
            </a:r>
          </a:p>
          <a:p>
            <a:r>
              <a:rPr lang="en-US" dirty="0" smtClean="0"/>
              <a:t>It focuses on the main village tracts:</a:t>
            </a:r>
          </a:p>
          <a:p>
            <a:pPr lvl="1"/>
            <a:r>
              <a:rPr lang="en-US" dirty="0" smtClean="0"/>
              <a:t>They are likely to be better-off performers</a:t>
            </a:r>
          </a:p>
          <a:p>
            <a:pPr lvl="1"/>
            <a:r>
              <a:rPr lang="en-US" dirty="0" smtClean="0"/>
              <a:t>They are most </a:t>
            </a:r>
            <a:r>
              <a:rPr lang="en-US" dirty="0"/>
              <a:t>economic active, </a:t>
            </a:r>
            <a:r>
              <a:rPr lang="en-US" dirty="0" smtClean="0"/>
              <a:t>centers </a:t>
            </a:r>
            <a:r>
              <a:rPr lang="en-US" dirty="0"/>
              <a:t>for government services and </a:t>
            </a:r>
            <a:r>
              <a:rPr lang="en-US" dirty="0" smtClean="0"/>
              <a:t>trade, </a:t>
            </a:r>
            <a:r>
              <a:rPr lang="en-US" dirty="0"/>
              <a:t>and </a:t>
            </a:r>
            <a:r>
              <a:rPr lang="en-US" dirty="0" smtClean="0"/>
              <a:t>usually </a:t>
            </a:r>
            <a:r>
              <a:rPr lang="en-US" dirty="0"/>
              <a:t>long established in areas with better soils and production </a:t>
            </a:r>
            <a:r>
              <a:rPr lang="en-US" dirty="0" smtClean="0"/>
              <a:t>environment</a:t>
            </a:r>
            <a:endParaRPr lang="en-US" dirty="0"/>
          </a:p>
          <a:p>
            <a:r>
              <a:rPr lang="en-US" dirty="0" smtClean="0"/>
              <a:t>More remote village tracts are likely to generate lower incomes and use more traditional technologies</a:t>
            </a:r>
          </a:p>
          <a:p>
            <a:r>
              <a:rPr lang="en-US" dirty="0" smtClean="0"/>
              <a:t>The focus on “main” villages allows better international comparisons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2C974-70CC-4A18-91FE-093C9882774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214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2C974-70CC-4A18-91FE-093C9882774C}" type="slidenum">
              <a:rPr lang="en-US" smtClean="0"/>
              <a:t>17</a:t>
            </a:fld>
            <a:endParaRPr lang="en-US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209800"/>
            <a:ext cx="7696200" cy="4260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762000" y="477124"/>
            <a:ext cx="7696200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  <a:p>
            <a:r>
              <a:rPr lang="en-US" dirty="0" smtClean="0"/>
              <a:t>International Study of the Phil Rice and IRRI (2014/15)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8787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81000"/>
            <a:ext cx="7842504" cy="1652016"/>
          </a:xfrm>
        </p:spPr>
        <p:txBody>
          <a:bodyPr>
            <a:noAutofit/>
          </a:bodyPr>
          <a:lstStyle/>
          <a:p>
            <a:r>
              <a:rPr lang="en-US" dirty="0" smtClean="0"/>
              <a:t>Paddy Yields in Myanmar are very low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2C974-70CC-4A18-91FE-093C9882774C}" type="slidenum">
              <a:rPr lang="en-US" smtClean="0"/>
              <a:t>18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990600" y="2895600"/>
          <a:ext cx="7467600" cy="30567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1200"/>
                <a:gridCol w="2997200"/>
                <a:gridCol w="2489200"/>
              </a:tblGrid>
              <a:tr h="40277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Average (USDA)</a:t>
                      </a:r>
                    </a:p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2013/14-2014/15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Better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Farms (Surveys)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02771">
                <a:tc>
                  <a:txBody>
                    <a:bodyPr/>
                    <a:lstStyle/>
                    <a:p>
                      <a:r>
                        <a:rPr lang="en-US" dirty="0" smtClean="0"/>
                        <a:t>Thailand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2.8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5.7</a:t>
                      </a:r>
                      <a:endParaRPr lang="en-US" dirty="0"/>
                    </a:p>
                  </a:txBody>
                  <a:tcPr/>
                </a:tc>
              </a:tr>
              <a:tr h="402771">
                <a:tc>
                  <a:txBody>
                    <a:bodyPr/>
                    <a:lstStyle/>
                    <a:p>
                      <a:r>
                        <a:rPr lang="en-US" dirty="0" smtClean="0"/>
                        <a:t>China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6.7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6.6</a:t>
                      </a:r>
                      <a:endParaRPr lang="en-US" dirty="0"/>
                    </a:p>
                  </a:txBody>
                  <a:tcPr/>
                </a:tc>
              </a:tr>
              <a:tr h="402771">
                <a:tc>
                  <a:txBody>
                    <a:bodyPr/>
                    <a:lstStyle/>
                    <a:p>
                      <a:r>
                        <a:rPr lang="en-US" dirty="0" smtClean="0"/>
                        <a:t>Vietnam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5.8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6.8</a:t>
                      </a:r>
                      <a:endParaRPr lang="en-US" dirty="0"/>
                    </a:p>
                  </a:txBody>
                  <a:tcPr/>
                </a:tc>
              </a:tr>
              <a:tr h="402771">
                <a:tc>
                  <a:txBody>
                    <a:bodyPr/>
                    <a:lstStyle/>
                    <a:p>
                      <a:r>
                        <a:rPr lang="en-US" dirty="0" smtClean="0"/>
                        <a:t>Philippines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3.9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6.3</a:t>
                      </a:r>
                      <a:endParaRPr lang="en-US" dirty="0"/>
                    </a:p>
                  </a:txBody>
                  <a:tcPr/>
                </a:tc>
              </a:tr>
              <a:tr h="402771">
                <a:tc>
                  <a:txBody>
                    <a:bodyPr/>
                    <a:lstStyle/>
                    <a:p>
                      <a:r>
                        <a:rPr lang="en-US" dirty="0" smtClean="0"/>
                        <a:t>India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3.6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4.7</a:t>
                      </a:r>
                      <a:endParaRPr lang="en-US" dirty="0"/>
                    </a:p>
                  </a:txBody>
                  <a:tcPr/>
                </a:tc>
              </a:tr>
              <a:tr h="402771">
                <a:tc>
                  <a:txBody>
                    <a:bodyPr/>
                    <a:lstStyle/>
                    <a:p>
                      <a:r>
                        <a:rPr lang="en-US" b="1" dirty="0" smtClean="0"/>
                        <a:t>Myanmar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2.7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2.7</a:t>
                      </a:r>
                      <a:endParaRPr lang="en-US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778525" y="6096000"/>
            <a:ext cx="746760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marR="0">
              <a:spcBef>
                <a:spcPts val="300"/>
              </a:spcBef>
              <a:spcAft>
                <a:spcPts val="600"/>
              </a:spcAft>
            </a:pPr>
            <a:r>
              <a:rPr lang="en-US" sz="1100" i="1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Source: 2013/14 Myanmar agricultural survey for Myanmar </a:t>
            </a:r>
            <a:r>
              <a:rPr lang="en-US" sz="1100" i="1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data </a:t>
            </a:r>
            <a:r>
              <a:rPr lang="en-US" sz="1100" i="1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and Bordey et al. 2014 and 2015 for </a:t>
            </a:r>
            <a:r>
              <a:rPr lang="en-US" sz="1100" i="1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other </a:t>
            </a:r>
            <a:r>
              <a:rPr lang="en-US" sz="1100" i="1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countries.</a:t>
            </a:r>
          </a:p>
        </p:txBody>
      </p:sp>
    </p:spTree>
    <p:extLst>
      <p:ext uri="{BB962C8B-B14F-4D97-AF65-F5344CB8AC3E}">
        <p14:creationId xmlns:p14="http://schemas.microsoft.com/office/powerpoint/2010/main" val="3133174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7946" y="291718"/>
            <a:ext cx="7290054" cy="1499616"/>
          </a:xfrm>
        </p:spPr>
        <p:txBody>
          <a:bodyPr/>
          <a:lstStyle/>
          <a:p>
            <a:r>
              <a:rPr lang="en-US" dirty="0" smtClean="0"/>
              <a:t>labor productivity is also low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2C974-70CC-4A18-91FE-093C9882774C}" type="slidenum">
              <a:rPr lang="en-US" smtClean="0"/>
              <a:t>19</a:t>
            </a:fld>
            <a:endParaRPr lang="en-US"/>
          </a:p>
        </p:txBody>
      </p:sp>
      <p:pic>
        <p:nvPicPr>
          <p:cNvPr id="5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953589" y="2590800"/>
            <a:ext cx="6895011" cy="305752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990600" y="5648326"/>
            <a:ext cx="693420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marR="0">
              <a:spcBef>
                <a:spcPts val="300"/>
              </a:spcBef>
              <a:spcAft>
                <a:spcPts val="600"/>
              </a:spcAft>
            </a:pPr>
            <a:r>
              <a:rPr lang="en-US" sz="1100" i="1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Note: Data for Myanmar are for Ayeyarwady. Data for other countries refer only to one key rice-growing area.</a:t>
            </a:r>
            <a:endParaRPr lang="en-US" sz="1100" i="1" dirty="0">
              <a:solidFill>
                <a:srgbClr val="000000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53589" y="5909936"/>
            <a:ext cx="69342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marR="0">
              <a:spcBef>
                <a:spcPts val="300"/>
              </a:spcBef>
              <a:spcAft>
                <a:spcPts val="600"/>
              </a:spcAft>
            </a:pPr>
            <a:r>
              <a:rPr lang="en-US" sz="1100" i="1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Source: 2013/14 Myanmar agricultural survey for Myanmar data, World Bank 2015a for Cambodia, and Bordey et al. 2014 and 2015 for all other countries.</a:t>
            </a:r>
          </a:p>
        </p:txBody>
      </p:sp>
      <p:sp>
        <p:nvSpPr>
          <p:cNvPr id="8" name="Rectangle 7"/>
          <p:cNvSpPr/>
          <p:nvPr/>
        </p:nvSpPr>
        <p:spPr>
          <a:xfrm>
            <a:off x="1012371" y="2046360"/>
            <a:ext cx="677526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ea typeface="Calibri" panose="020F0502020204030204" pitchFamily="34" charset="0"/>
              </a:rPr>
              <a:t>Low Yields and High Labor Use Keep Myanmar’s Labor Productivity Low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960885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2C974-70CC-4A18-91FE-093C9882774C}" type="slidenum">
              <a:rPr lang="en-US" smtClean="0"/>
              <a:t>2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152399"/>
            <a:ext cx="5334000" cy="6592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065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paddy production </a:t>
            </a:r>
            <a:r>
              <a:rPr lang="en-US" dirty="0" smtClean="0"/>
              <a:t>in Myanmar is very labor intensive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130 days is required for monsoon paddy production in Ayeyarwaddy</a:t>
            </a:r>
            <a:endParaRPr lang="en-US" dirty="0"/>
          </a:p>
        </p:txBody>
      </p:sp>
      <p:pic>
        <p:nvPicPr>
          <p:cNvPr id="9" name="Content Placeholder 8"/>
          <p:cNvPicPr>
            <a:picLocks noGrp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68096" y="3200400"/>
            <a:ext cx="3498850" cy="2743199"/>
          </a:xfrm>
          <a:prstGeom prst="rect">
            <a:avLst/>
          </a:prstGeom>
        </p:spPr>
      </p:pic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Low wages in Myanmar contribute to the high labor intensity in agriculture </a:t>
            </a:r>
            <a:endParaRPr lang="en-US" dirty="0"/>
          </a:p>
        </p:txBody>
      </p:sp>
      <p:pic>
        <p:nvPicPr>
          <p:cNvPr id="10" name="Content Placeholder 9"/>
          <p:cNvPicPr>
            <a:picLocks noGrp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492625" y="3200399"/>
            <a:ext cx="3565525" cy="2743199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2C974-70CC-4A18-91FE-093C9882774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965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Low Profits of paddy producers in Myanmar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2C974-70CC-4A18-91FE-093C9882774C}" type="slidenum">
              <a:rPr lang="en-US" smtClean="0"/>
              <a:t>21</a:t>
            </a:fld>
            <a:endParaRPr lang="en-US"/>
          </a:p>
        </p:txBody>
      </p:sp>
      <p:pic>
        <p:nvPicPr>
          <p:cNvPr id="7" name="Picture 6"/>
          <p:cNvPicPr/>
          <p:nvPr/>
        </p:nvPicPr>
        <p:blipFill>
          <a:blip r:embed="rId2"/>
          <a:stretch>
            <a:fillRect/>
          </a:stretch>
        </p:blipFill>
        <p:spPr>
          <a:xfrm>
            <a:off x="768096" y="2514600"/>
            <a:ext cx="7156704" cy="37338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85800" y="6368512"/>
            <a:ext cx="7010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* Thailand profits returned to “normal” for exporters after the end of the rice pledge program in 2014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026711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514600"/>
            <a:ext cx="7290054" cy="1499616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 </a:t>
            </a:r>
            <a:r>
              <a:rPr lang="en-US" u="sng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Policy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relevance </a:t>
            </a:r>
            <a:endParaRPr lang="en-US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2C974-70CC-4A18-91FE-093C9882774C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449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762000"/>
            <a:ext cx="8020050" cy="5334000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800" dirty="0"/>
              <a:t>The gap with other counties is large so right investments in agriculture will bring </a:t>
            </a:r>
            <a:r>
              <a:rPr lang="en-US" sz="2800" dirty="0" smtClean="0"/>
              <a:t>the high </a:t>
            </a:r>
            <a:r>
              <a:rPr lang="en-US" sz="2800" dirty="0"/>
              <a:t>rates of return 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 smtClean="0"/>
              <a:t>Low productivity and profitability are the result of the undersupply of public goods [seeds, research and extension, input quality controls, etc.]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/>
              <a:t>Irrigation needs attention as it does not bring high rates of return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 smtClean="0"/>
              <a:t>Public programs need to go beyond paddy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 smtClean="0"/>
              <a:t>Farmers need to have a freedom of production decisions and enabling public programs, including the neutral farmland classification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2C974-70CC-4A18-91FE-093C9882774C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972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Next analytical work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2800" dirty="0"/>
              <a:t>Review of Agricultural Policy and Public </a:t>
            </a:r>
            <a:r>
              <a:rPr lang="en-US" sz="2800" dirty="0" smtClean="0"/>
              <a:t>Expenditures in 2016/17</a:t>
            </a:r>
          </a:p>
          <a:p>
            <a:pPr marL="457200" indent="-457200">
              <a:buFont typeface="+mj-lt"/>
              <a:buAutoNum type="arabicPeriod"/>
            </a:pPr>
            <a:endParaRPr lang="en-US" sz="2800" dirty="0"/>
          </a:p>
          <a:p>
            <a:pPr marL="457200" indent="-457200">
              <a:buFont typeface="+mj-lt"/>
              <a:buAutoNum type="arabicPeriod"/>
            </a:pPr>
            <a:r>
              <a:rPr lang="en-US" sz="2800" dirty="0" smtClean="0"/>
              <a:t>Repeat the similar survey 2017/18 to study dynamic changes, understand farm household economics, and link production with value chains</a:t>
            </a:r>
          </a:p>
          <a:p>
            <a:pPr marL="457200" indent="-457200">
              <a:buFont typeface="+mj-lt"/>
              <a:buAutoNum type="arabicPeriod"/>
            </a:pPr>
            <a:endParaRPr lang="en-US" sz="2800" dirty="0" smtClean="0"/>
          </a:p>
          <a:p>
            <a:pPr marL="457200" indent="-45720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2C974-70CC-4A18-91FE-093C9882774C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033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Primary data is accessible online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8096" y="1905000"/>
            <a:ext cx="7290055" cy="4404360"/>
          </a:xfrm>
        </p:spPr>
        <p:txBody>
          <a:bodyPr/>
          <a:lstStyle/>
          <a:p>
            <a:endParaRPr lang="en-US" dirty="0" smtClean="0"/>
          </a:p>
          <a:p>
            <a:r>
              <a:rPr lang="en-US" sz="2400" dirty="0" smtClean="0"/>
              <a:t>You can download the full </a:t>
            </a:r>
            <a:r>
              <a:rPr lang="en-US" sz="2400" dirty="0"/>
              <a:t>report </a:t>
            </a:r>
            <a:r>
              <a:rPr lang="en-US" sz="2400" dirty="0" smtClean="0"/>
              <a:t>and data phases at </a:t>
            </a:r>
            <a:r>
              <a:rPr lang="en-US" sz="2400" dirty="0" smtClean="0">
                <a:hlinkClick r:id="rId2"/>
              </a:rPr>
              <a:t>www.lift-fund.org/myanmar-analysis-farm-production-economics</a:t>
            </a:r>
            <a:r>
              <a:rPr lang="en-US" sz="2400" dirty="0" smtClean="0"/>
              <a:t> </a:t>
            </a:r>
          </a:p>
          <a:p>
            <a:endParaRPr lang="en-US" sz="2400" dirty="0" smtClean="0"/>
          </a:p>
          <a:p>
            <a:r>
              <a:rPr lang="en-US" sz="2400" dirty="0" smtClean="0"/>
              <a:t>Find blog post </a:t>
            </a:r>
            <a:r>
              <a:rPr lang="en-US" sz="2400" dirty="0"/>
              <a:t>at </a:t>
            </a:r>
            <a:r>
              <a:rPr lang="en-US" sz="2400" dirty="0" smtClean="0">
                <a:hlinkClick r:id="rId3"/>
              </a:rPr>
              <a:t>www.lift-fund.org/blog/news-blog/unleashing-</a:t>
            </a:r>
            <a:r>
              <a:rPr lang="en-US" sz="2400" dirty="0" err="1" smtClean="0">
                <a:hlinkClick r:id="rId3"/>
              </a:rPr>
              <a:t>myanmar’s</a:t>
            </a:r>
            <a:r>
              <a:rPr lang="en-US" sz="2400" dirty="0" smtClean="0">
                <a:hlinkClick r:id="rId3"/>
              </a:rPr>
              <a:t>-agricultural-potential</a:t>
            </a:r>
            <a:r>
              <a:rPr lang="en-US" sz="2400" dirty="0" smtClean="0"/>
              <a:t> 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2C974-70CC-4A18-91FE-093C9882774C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888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95600"/>
            <a:ext cx="7290054" cy="1499616"/>
          </a:xfrm>
        </p:spPr>
        <p:txBody>
          <a:bodyPr/>
          <a:lstStyle/>
          <a:p>
            <a:pPr algn="ctr"/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2C974-70CC-4A18-91FE-093C9882774C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956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6175" y="381000"/>
            <a:ext cx="7290054" cy="149961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This report is a continuation of the successful long-term partnership between the lift and the world bank 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137366" y="2286000"/>
            <a:ext cx="2827492" cy="4022725"/>
          </a:xfrm>
          <a:prstGeom prst="rect">
            <a:avLst/>
          </a:prstGeom>
        </p:spPr>
      </p:pic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743198" y="2286000"/>
            <a:ext cx="3064378" cy="402272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2C974-70CC-4A18-91FE-093C9882774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095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Multi-Institutional Project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8096" y="2084832"/>
            <a:ext cx="7918704" cy="4041331"/>
          </a:xfrm>
        </p:spPr>
        <p:txBody>
          <a:bodyPr>
            <a:normAutofit fontScale="92500" lnSpcReduction="20000"/>
          </a:bodyPr>
          <a:lstStyle/>
          <a:p>
            <a:r>
              <a:rPr lang="en-US" sz="2200" dirty="0" smtClean="0"/>
              <a:t>The LIFT and the World Bank initiated the project and provided the overall coordination, inc. the preparation of the final report</a:t>
            </a:r>
          </a:p>
          <a:p>
            <a:endParaRPr lang="en-US" sz="2200" dirty="0" smtClean="0"/>
          </a:p>
          <a:p>
            <a:r>
              <a:rPr lang="en-US" sz="2200" dirty="0" smtClean="0"/>
              <a:t>Myanmar </a:t>
            </a:r>
            <a:r>
              <a:rPr lang="en-US" sz="2200" dirty="0"/>
              <a:t>Marketing Research Development (MMRD</a:t>
            </a:r>
            <a:r>
              <a:rPr lang="en-US" sz="2200" dirty="0" smtClean="0"/>
              <a:t>) designed the survey and collected the primary data</a:t>
            </a:r>
          </a:p>
          <a:p>
            <a:endParaRPr lang="en-US" sz="2200" dirty="0" smtClean="0"/>
          </a:p>
          <a:p>
            <a:r>
              <a:rPr lang="en-US" sz="2200" dirty="0" smtClean="0"/>
              <a:t>The Food and Agriculture Organization (FAO) and the International Rice Research Institute (IRRI) helped with design of the survey and its quality control    </a:t>
            </a:r>
          </a:p>
          <a:p>
            <a:endParaRPr lang="en-US" sz="2200" dirty="0" smtClean="0"/>
          </a:p>
          <a:p>
            <a:r>
              <a:rPr lang="en-US" sz="2200" dirty="0" smtClean="0"/>
              <a:t>The AgriFood Consulting International carried out analysis of the primary data 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2C974-70CC-4A18-91FE-093C9882774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960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3099" y="2209800"/>
            <a:ext cx="7486650" cy="2133600"/>
          </a:xfrm>
        </p:spPr>
        <p:txBody>
          <a:bodyPr>
            <a:noAutofit/>
          </a:bodyPr>
          <a:lstStyle/>
          <a:p>
            <a:pPr algn="ctr"/>
            <a:r>
              <a:rPr lang="en-US" sz="40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</a:t>
            </a:r>
            <a:r>
              <a:rPr lang="en-US" sz="4000" u="sng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new primary data</a:t>
            </a:r>
            <a:r>
              <a:rPr lang="en-US" sz="40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the look beyond the </a:t>
            </a:r>
            <a:r>
              <a:rPr lang="en-US" sz="4000" u="sng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averages</a:t>
            </a:r>
            <a:endParaRPr lang="en-US" sz="4000" u="sng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2C974-70CC-4A18-91FE-093C9882774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025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Survey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05000"/>
            <a:ext cx="8001000" cy="4221163"/>
          </a:xfrm>
        </p:spPr>
        <p:txBody>
          <a:bodyPr>
            <a:normAutofit/>
          </a:bodyPr>
          <a:lstStyle/>
          <a:p>
            <a:r>
              <a:rPr lang="en-US" dirty="0" smtClean="0"/>
              <a:t>Total sample is </a:t>
            </a:r>
            <a:r>
              <a:rPr lang="en-US" b="1" dirty="0" smtClean="0"/>
              <a:t>1,728</a:t>
            </a:r>
            <a:r>
              <a:rPr lang="en-US" dirty="0" smtClean="0"/>
              <a:t>  farm households</a:t>
            </a:r>
          </a:p>
          <a:p>
            <a:r>
              <a:rPr lang="en-US" dirty="0" smtClean="0"/>
              <a:t>Ayeyarwady (484 HHs), Bago (380</a:t>
            </a:r>
            <a:r>
              <a:rPr lang="en-US" dirty="0"/>
              <a:t>)</a:t>
            </a:r>
            <a:r>
              <a:rPr lang="en-US" dirty="0" smtClean="0"/>
              <a:t>, and Sagaing (501</a:t>
            </a:r>
            <a:r>
              <a:rPr lang="en-US" dirty="0"/>
              <a:t>)</a:t>
            </a:r>
            <a:r>
              <a:rPr lang="en-US" dirty="0" smtClean="0"/>
              <a:t> Regions, and Shan (363) State </a:t>
            </a:r>
          </a:p>
          <a:p>
            <a:r>
              <a:rPr lang="en-US" dirty="0"/>
              <a:t>Two </a:t>
            </a:r>
            <a:r>
              <a:rPr lang="en-US" dirty="0" smtClean="0"/>
              <a:t>rounds of the survey: monsoon (Nov-Dec 2013) and </a:t>
            </a:r>
            <a:r>
              <a:rPr lang="en-US" dirty="0"/>
              <a:t>dry </a:t>
            </a:r>
            <a:r>
              <a:rPr lang="en-US" dirty="0" smtClean="0"/>
              <a:t>season (Apr-June 2014) </a:t>
            </a:r>
          </a:p>
          <a:p>
            <a:r>
              <a:rPr lang="en-US" dirty="0" smtClean="0"/>
              <a:t>Agro-ecological zones: </a:t>
            </a:r>
          </a:p>
          <a:p>
            <a:pPr lvl="1"/>
            <a:r>
              <a:rPr lang="en-US" dirty="0" smtClean="0"/>
              <a:t>Ayeyarwady </a:t>
            </a:r>
            <a:r>
              <a:rPr lang="en-US" i="1" dirty="0" smtClean="0"/>
              <a:t>[salt water, brackish water, fresh water]</a:t>
            </a:r>
            <a:endParaRPr lang="en-US" dirty="0"/>
          </a:p>
          <a:p>
            <a:pPr lvl="1"/>
            <a:r>
              <a:rPr lang="en-US" dirty="0" smtClean="0"/>
              <a:t>Bago </a:t>
            </a:r>
            <a:r>
              <a:rPr lang="en-US" i="1" dirty="0" smtClean="0"/>
              <a:t>[west alluvial, east alluvial, east/west flooded land]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Sagaing </a:t>
            </a:r>
            <a:r>
              <a:rPr lang="en-US" i="1" dirty="0" smtClean="0"/>
              <a:t>[irrigated, dry land, river area]</a:t>
            </a:r>
          </a:p>
          <a:p>
            <a:pPr lvl="1"/>
            <a:r>
              <a:rPr lang="en-US" i="1" dirty="0" smtClean="0"/>
              <a:t>S</a:t>
            </a:r>
            <a:r>
              <a:rPr lang="en-US" dirty="0" smtClean="0"/>
              <a:t>han </a:t>
            </a:r>
            <a:r>
              <a:rPr lang="en-US" i="1" dirty="0" smtClean="0"/>
              <a:t>[southern interior, northern interior, border area]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2C974-70CC-4A18-91FE-093C9882774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555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52985"/>
            <a:ext cx="7290054" cy="1499616"/>
          </a:xfrm>
        </p:spPr>
        <p:txBody>
          <a:bodyPr/>
          <a:lstStyle/>
          <a:p>
            <a:r>
              <a:rPr lang="en-US" dirty="0" smtClean="0"/>
              <a:t>The Survey Townships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2C974-70CC-4A18-91FE-093C9882774C}" type="slidenum">
              <a:rPr lang="en-US" smtClean="0"/>
              <a:t>7</a:t>
            </a:fld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2" y="1752601"/>
            <a:ext cx="7630168" cy="4724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400800" y="1905000"/>
            <a:ext cx="190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24 Townships</a:t>
            </a:r>
          </a:p>
          <a:p>
            <a:r>
              <a:rPr lang="en-US" dirty="0" smtClean="0"/>
              <a:t>96 Village Tracts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6001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Farm Groupings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2C974-70CC-4A18-91FE-093C9882774C}" type="slidenum">
              <a:rPr lang="en-US" smtClean="0"/>
              <a:t>8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445" y="1981200"/>
            <a:ext cx="7772400" cy="259079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90600" y="4800600"/>
            <a:ext cx="480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 smtClean="0"/>
              <a:t> Male-headed households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/>
              <a:t> </a:t>
            </a:r>
            <a:r>
              <a:rPr lang="en-US" dirty="0" smtClean="0"/>
              <a:t>Female-headed households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0813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514600"/>
            <a:ext cx="7290054" cy="1499616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</a:t>
            </a:r>
            <a:r>
              <a:rPr lang="en-US" u="sng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Comprehensive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survey </a:t>
            </a:r>
            <a:endParaRPr lang="en-US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2C974-70CC-4A18-91FE-093C9882774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772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1531</TotalTime>
  <Words>824</Words>
  <Application>Microsoft Office PowerPoint</Application>
  <PresentationFormat>On-screen Show (4:3)</PresentationFormat>
  <Paragraphs>173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Integral</vt:lpstr>
      <vt:lpstr>report launch  may 11, 2016 Yangon, myanmar </vt:lpstr>
      <vt:lpstr>PowerPoint Presentation</vt:lpstr>
      <vt:lpstr>This report is a continuation of the successful long-term partnership between the lift and the world bank </vt:lpstr>
      <vt:lpstr>The Multi-Institutional Project</vt:lpstr>
      <vt:lpstr>1. new primary data and the look beyond the averages</vt:lpstr>
      <vt:lpstr>The Survey</vt:lpstr>
      <vt:lpstr>The Survey Townships</vt:lpstr>
      <vt:lpstr>Farm Groupings</vt:lpstr>
      <vt:lpstr>2. Comprehensive survey </vt:lpstr>
      <vt:lpstr>The Survey Sections</vt:lpstr>
      <vt:lpstr>3. Detailed and consistent crop budgets</vt:lpstr>
      <vt:lpstr>PowerPoint Presentation</vt:lpstr>
      <vt:lpstr>PowerPoint Presentation</vt:lpstr>
      <vt:lpstr>In Myanmar, Pulses and Oilseeds are more profitable and less costly to produce than paddy</vt:lpstr>
      <vt:lpstr>4. Consistent and Interesting International Comparisons </vt:lpstr>
      <vt:lpstr>The Survey Focus</vt:lpstr>
      <vt:lpstr>PowerPoint Presentation</vt:lpstr>
      <vt:lpstr>Paddy Yields in Myanmar are very low</vt:lpstr>
      <vt:lpstr>labor productivity is also low</vt:lpstr>
      <vt:lpstr>paddy production in Myanmar is very labor intensive</vt:lpstr>
      <vt:lpstr>Low Profits of paddy producers in Myanmar</vt:lpstr>
      <vt:lpstr>5. Policy relevance </vt:lpstr>
      <vt:lpstr>PowerPoint Presentation</vt:lpstr>
      <vt:lpstr>Next analytical work</vt:lpstr>
      <vt:lpstr>Primary data is accessible online</vt:lpstr>
      <vt:lpstr>Thank you!</vt:lpstr>
    </vt:vector>
  </TitlesOfParts>
  <Company>The World Bank Group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Analysis of Farm Production Economics in Myanmar</dc:title>
  <dc:creator>Sergiy Zorya</dc:creator>
  <cp:lastModifiedBy>mmoc.guest</cp:lastModifiedBy>
  <cp:revision>268</cp:revision>
  <dcterms:created xsi:type="dcterms:W3CDTF">2014-10-14T03:23:13Z</dcterms:created>
  <dcterms:modified xsi:type="dcterms:W3CDTF">2016-05-11T05:13:12Z</dcterms:modified>
</cp:coreProperties>
</file>